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Lato" panose="020F0502020204030203" pitchFamily="34" charset="77"/>
      <p:regular r:id="rId25"/>
      <p:bold r:id="rId26"/>
      <p:italic r:id="rId27"/>
      <p:boldItalic r:id="rId28"/>
    </p:embeddedFont>
    <p:embeddedFont>
      <p:font typeface="Proxima Nova" panose="02000506030000020004" pitchFamily="2" charset="0"/>
      <p:regular r:id="rId29"/>
      <p:bold r:id="rId30"/>
      <p:italic r:id="rId31"/>
      <p:boldItalic r:id="rId32"/>
    </p:embeddedFont>
    <p:embeddedFont>
      <p:font typeface="Raleway" panose="020B0603030101060003" pitchFamily="34"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p:cViewPr varScale="1">
        <p:scale>
          <a:sx n="136" d="100"/>
          <a:sy n="136" d="100"/>
        </p:scale>
        <p:origin x="9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Global sentiment analysis of publicly traded companies</a:t>
            </a:r>
            <a:endParaRPr/>
          </a:p>
          <a:p>
            <a:pPr marL="0" lvl="0" indent="0" algn="l" rtl="0">
              <a:spcBef>
                <a:spcPts val="0"/>
              </a:spcBef>
              <a:spcAft>
                <a:spcPts val="0"/>
              </a:spcAft>
              <a:buNone/>
            </a:pPr>
            <a:r>
              <a:rPr lang="en"/>
              <a:t>Sentiment Analysis: An approach to trading stocks globally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6f7d93ef7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6f7d93ef7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f7d93ef7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f7d93ef7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6f7d93ef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6f7d93ef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6f7d93ef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6f7d93ef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6f7d93ef7_3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6f7d93ef7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6f7d93ef7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6f7d93ef7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6f7d93ef7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6f7d93ef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581ed342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581ed342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581ed342f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581ed342f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6f7d93ef7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6f7d93ef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6f7d93ef7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6f7d93ef7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6f7d93ef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6f7d93e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6f7d93ef7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6f7d93ef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6f7d93ef7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6f7d93ef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81ed342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81ed34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56f7d93ef7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56f7d93ef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6f7d93ef7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6f7d93ef7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6f7d93ef7_1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6f7d93ef7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5e99102a5_2_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5e99102a5_2_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57fb7aae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57fb7aae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57fb7aae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57fb7aae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84462" y="0"/>
            <a:ext cx="5435163" cy="10776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000" dirty="0"/>
              <a:t>DATA VISUALIZATION PROJECT</a:t>
            </a:r>
            <a:endParaRPr sz="3000" dirty="0"/>
          </a:p>
        </p:txBody>
      </p:sp>
      <p:sp>
        <p:nvSpPr>
          <p:cNvPr id="55" name="Google Shape;55;p13"/>
          <p:cNvSpPr txBox="1"/>
          <p:nvPr/>
        </p:nvSpPr>
        <p:spPr>
          <a:xfrm>
            <a:off x="728450" y="1159975"/>
            <a:ext cx="8083800" cy="374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u="sng" dirty="0"/>
              <a:t>GLOBAL SENTIMENTAL ANALYSIS </a:t>
            </a:r>
            <a:r>
              <a:rPr lang="en" sz="2600" b="1" u="sng" dirty="0">
                <a:solidFill>
                  <a:srgbClr val="1A1A1A"/>
                </a:solidFill>
                <a:latin typeface="Raleway"/>
                <a:ea typeface="Raleway"/>
                <a:cs typeface="Raleway"/>
                <a:sym typeface="Raleway"/>
              </a:rPr>
              <a:t>AFFECTING STOCK PRICES</a:t>
            </a:r>
            <a:r>
              <a:rPr lang="en" sz="2400" b="1" u="sng" dirty="0"/>
              <a:t> </a:t>
            </a:r>
            <a:endParaRPr sz="2400" b="1" u="sng" dirty="0"/>
          </a:p>
          <a:p>
            <a:pPr marL="0" lvl="0" indent="0" algn="l" rtl="0">
              <a:spcBef>
                <a:spcPts val="160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a:p>
            <a:pPr marL="0" lvl="0" indent="0" algn="l" rtl="0">
              <a:spcBef>
                <a:spcPts val="0"/>
              </a:spcBef>
              <a:spcAft>
                <a:spcPts val="0"/>
              </a:spcAft>
              <a:buNone/>
            </a:pPr>
            <a:endParaRPr sz="2400" dirty="0"/>
          </a:p>
        </p:txBody>
      </p:sp>
      <p:pic>
        <p:nvPicPr>
          <p:cNvPr id="56" name="Google Shape;56;p13"/>
          <p:cNvPicPr preferRelativeResize="0"/>
          <p:nvPr/>
        </p:nvPicPr>
        <p:blipFill>
          <a:blip r:embed="rId3">
            <a:alphaModFix/>
          </a:blip>
          <a:stretch>
            <a:fillRect/>
          </a:stretch>
        </p:blipFill>
        <p:spPr>
          <a:xfrm>
            <a:off x="3592675" y="2116725"/>
            <a:ext cx="5219575" cy="2691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635750" y="6033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202729"/>
                </a:solidFill>
                <a:latin typeface="Proxima Nova"/>
                <a:ea typeface="Proxima Nova"/>
                <a:cs typeface="Proxima Nova"/>
                <a:sym typeface="Proxima Nova"/>
              </a:rPr>
              <a:t>Citro calls ROKU “Uninvestible”</a:t>
            </a:r>
            <a:endParaRPr/>
          </a:p>
        </p:txBody>
      </p:sp>
      <p:pic>
        <p:nvPicPr>
          <p:cNvPr id="120" name="Google Shape;120;p22"/>
          <p:cNvPicPr preferRelativeResize="0"/>
          <p:nvPr/>
        </p:nvPicPr>
        <p:blipFill>
          <a:blip r:embed="rId3">
            <a:alphaModFix/>
          </a:blip>
          <a:stretch>
            <a:fillRect/>
          </a:stretch>
        </p:blipFill>
        <p:spPr>
          <a:xfrm>
            <a:off x="729450" y="1339904"/>
            <a:ext cx="4572001" cy="1957200"/>
          </a:xfrm>
          <a:prstGeom prst="rect">
            <a:avLst/>
          </a:prstGeom>
          <a:noFill/>
          <a:ln>
            <a:noFill/>
          </a:ln>
        </p:spPr>
      </p:pic>
      <p:pic>
        <p:nvPicPr>
          <p:cNvPr id="121" name="Google Shape;121;p22"/>
          <p:cNvPicPr preferRelativeResize="0"/>
          <p:nvPr/>
        </p:nvPicPr>
        <p:blipFill>
          <a:blip r:embed="rId4">
            <a:alphaModFix/>
          </a:blip>
          <a:stretch>
            <a:fillRect/>
          </a:stretch>
        </p:blipFill>
        <p:spPr>
          <a:xfrm>
            <a:off x="5609125" y="1339898"/>
            <a:ext cx="2237675" cy="3387124"/>
          </a:xfrm>
          <a:prstGeom prst="rect">
            <a:avLst/>
          </a:prstGeom>
          <a:noFill/>
          <a:ln>
            <a:noFill/>
          </a:ln>
        </p:spPr>
      </p:pic>
      <p:sp>
        <p:nvSpPr>
          <p:cNvPr id="122" name="Google Shape;122;p22"/>
          <p:cNvSpPr txBox="1"/>
          <p:nvPr/>
        </p:nvSpPr>
        <p:spPr>
          <a:xfrm>
            <a:off x="749650" y="3498425"/>
            <a:ext cx="4435500" cy="14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January 8, 2019 (Open Price): $43.98</a:t>
            </a:r>
            <a:endParaRPr sz="1100"/>
          </a:p>
          <a:p>
            <a:pPr marL="0" lvl="0" indent="0" algn="l" rtl="0">
              <a:spcBef>
                <a:spcPts val="0"/>
              </a:spcBef>
              <a:spcAft>
                <a:spcPts val="0"/>
              </a:spcAft>
              <a:buNone/>
            </a:pPr>
            <a:r>
              <a:rPr lang="en" sz="1100"/>
              <a:t>January 8, 2019 (Closing Price): $40.88</a:t>
            </a:r>
            <a:endParaRPr sz="1100"/>
          </a:p>
          <a:p>
            <a:pPr marL="0" lvl="0" indent="0" algn="l" rtl="0">
              <a:spcBef>
                <a:spcPts val="0"/>
              </a:spcBef>
              <a:spcAft>
                <a:spcPts val="0"/>
              </a:spcAft>
              <a:buNone/>
            </a:pPr>
            <a:r>
              <a:rPr lang="en" sz="1200">
                <a:latin typeface="Times New Roman"/>
                <a:ea typeface="Times New Roman"/>
                <a:cs typeface="Times New Roman"/>
                <a:sym typeface="Times New Roman"/>
              </a:rPr>
              <a:t>January 8 ,2019 (Minimum Price): $37.91</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Price dropped a total of 7.05% in a trading session.</a:t>
            </a:r>
            <a:endParaRPr sz="1200">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140275" y="589825"/>
            <a:ext cx="41499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Elon Musk tweets</a:t>
            </a:r>
            <a:endParaRPr/>
          </a:p>
        </p:txBody>
      </p:sp>
      <p:sp>
        <p:nvSpPr>
          <p:cNvPr id="128" name="Google Shape;128;p23"/>
          <p:cNvSpPr txBox="1">
            <a:spLocks noGrp="1"/>
          </p:cNvSpPr>
          <p:nvPr>
            <p:ph type="body" idx="1"/>
          </p:nvPr>
        </p:nvSpPr>
        <p:spPr>
          <a:xfrm>
            <a:off x="140275" y="1599925"/>
            <a:ext cx="3986400" cy="2959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image beside shows the analysis of Elon Musk’s tweets.</a:t>
            </a:r>
            <a:endParaRPr/>
          </a:p>
          <a:p>
            <a:pPr marL="457200" lvl="0" indent="-342900" algn="l" rtl="0">
              <a:spcBef>
                <a:spcPts val="0"/>
              </a:spcBef>
              <a:spcAft>
                <a:spcPts val="0"/>
              </a:spcAft>
              <a:buSzPts val="1800"/>
              <a:buChar char="●"/>
            </a:pPr>
            <a:r>
              <a:rPr lang="en"/>
              <a:t>We have color tagged the tweets in such a way that one can understand what organizations and persons the tweet is associated to.</a:t>
            </a:r>
            <a:endParaRPr/>
          </a:p>
          <a:p>
            <a:pPr marL="457200" lvl="0" indent="-342900" algn="l" rtl="0">
              <a:spcBef>
                <a:spcPts val="0"/>
              </a:spcBef>
              <a:spcAft>
                <a:spcPts val="0"/>
              </a:spcAft>
              <a:buSzPts val="1800"/>
              <a:buChar char="●"/>
            </a:pPr>
            <a:r>
              <a:rPr lang="en"/>
              <a:t>From this visualization the sentiment around the organization is obtained.</a:t>
            </a:r>
            <a:endParaRPr/>
          </a:p>
        </p:txBody>
      </p:sp>
      <p:pic>
        <p:nvPicPr>
          <p:cNvPr id="129" name="Google Shape;129;p23"/>
          <p:cNvPicPr preferRelativeResize="0"/>
          <p:nvPr/>
        </p:nvPicPr>
        <p:blipFill>
          <a:blip r:embed="rId3">
            <a:alphaModFix/>
          </a:blip>
          <a:stretch>
            <a:fillRect/>
          </a:stretch>
        </p:blipFill>
        <p:spPr>
          <a:xfrm>
            <a:off x="4372775" y="537725"/>
            <a:ext cx="4546527" cy="4500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425525" y="5753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Warren Buffett tagging</a:t>
            </a:r>
            <a:endParaRPr/>
          </a:p>
        </p:txBody>
      </p:sp>
      <p:pic>
        <p:nvPicPr>
          <p:cNvPr id="135" name="Google Shape;135;p24"/>
          <p:cNvPicPr preferRelativeResize="0"/>
          <p:nvPr/>
        </p:nvPicPr>
        <p:blipFill>
          <a:blip r:embed="rId3">
            <a:alphaModFix/>
          </a:blip>
          <a:stretch>
            <a:fillRect/>
          </a:stretch>
        </p:blipFill>
        <p:spPr>
          <a:xfrm>
            <a:off x="327313" y="1110550"/>
            <a:ext cx="8489374" cy="3877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Scores of tagged results for a company</a:t>
            </a:r>
            <a:endParaRPr/>
          </a:p>
        </p:txBody>
      </p:sp>
      <p:pic>
        <p:nvPicPr>
          <p:cNvPr id="141" name="Google Shape;141;p25"/>
          <p:cNvPicPr preferRelativeResize="0"/>
          <p:nvPr/>
        </p:nvPicPr>
        <p:blipFill>
          <a:blip r:embed="rId3">
            <a:alphaModFix/>
          </a:blip>
          <a:stretch>
            <a:fillRect/>
          </a:stretch>
        </p:blipFill>
        <p:spPr>
          <a:xfrm>
            <a:off x="279275" y="1974975"/>
            <a:ext cx="8713648" cy="21865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 of most important topics talked about</a:t>
            </a:r>
            <a:endParaRPr/>
          </a:p>
        </p:txBody>
      </p:sp>
      <p:pic>
        <p:nvPicPr>
          <p:cNvPr id="147" name="Google Shape;147;p26"/>
          <p:cNvPicPr preferRelativeResize="0"/>
          <p:nvPr/>
        </p:nvPicPr>
        <p:blipFill>
          <a:blip r:embed="rId3">
            <a:alphaModFix/>
          </a:blip>
          <a:stretch>
            <a:fillRect/>
          </a:stretch>
        </p:blipFill>
        <p:spPr>
          <a:xfrm>
            <a:off x="108400" y="1636600"/>
            <a:ext cx="8927200" cy="177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p:nvPr/>
        </p:nvSpPr>
        <p:spPr>
          <a:xfrm>
            <a:off x="729450" y="749650"/>
            <a:ext cx="7892100" cy="4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202729"/>
                </a:solidFill>
                <a:latin typeface="Proxima Nova"/>
                <a:ea typeface="Proxima Nova"/>
                <a:cs typeface="Proxima Nova"/>
                <a:sym typeface="Proxima Nova"/>
              </a:rPr>
              <a:t>Visual Correlation between Elon Musk and ETH Price</a:t>
            </a:r>
            <a:endParaRPr sz="2200" b="1">
              <a:latin typeface="Lato"/>
              <a:ea typeface="Lato"/>
              <a:cs typeface="Lato"/>
              <a:sym typeface="Lato"/>
            </a:endParaRPr>
          </a:p>
        </p:txBody>
      </p:sp>
      <p:pic>
        <p:nvPicPr>
          <p:cNvPr id="153" name="Google Shape;153;p27"/>
          <p:cNvPicPr preferRelativeResize="0"/>
          <p:nvPr/>
        </p:nvPicPr>
        <p:blipFill>
          <a:blip r:embed="rId3">
            <a:alphaModFix/>
          </a:blip>
          <a:stretch>
            <a:fillRect/>
          </a:stretch>
        </p:blipFill>
        <p:spPr>
          <a:xfrm>
            <a:off x="729450" y="1433600"/>
            <a:ext cx="3879300" cy="1962750"/>
          </a:xfrm>
          <a:prstGeom prst="rect">
            <a:avLst/>
          </a:prstGeom>
          <a:noFill/>
          <a:ln>
            <a:noFill/>
          </a:ln>
        </p:spPr>
      </p:pic>
      <p:pic>
        <p:nvPicPr>
          <p:cNvPr id="154" name="Google Shape;154;p27"/>
          <p:cNvPicPr preferRelativeResize="0"/>
          <p:nvPr/>
        </p:nvPicPr>
        <p:blipFill>
          <a:blip r:embed="rId4">
            <a:alphaModFix/>
          </a:blip>
          <a:stretch>
            <a:fillRect/>
          </a:stretch>
        </p:blipFill>
        <p:spPr>
          <a:xfrm>
            <a:off x="4826397" y="1389397"/>
            <a:ext cx="3704586" cy="2006950"/>
          </a:xfrm>
          <a:prstGeom prst="rect">
            <a:avLst/>
          </a:prstGeom>
          <a:noFill/>
          <a:ln>
            <a:noFill/>
          </a:ln>
        </p:spPr>
      </p:pic>
      <p:pic>
        <p:nvPicPr>
          <p:cNvPr id="155" name="Google Shape;155;p27"/>
          <p:cNvPicPr preferRelativeResize="0"/>
          <p:nvPr/>
        </p:nvPicPr>
        <p:blipFill>
          <a:blip r:embed="rId5">
            <a:alphaModFix/>
          </a:blip>
          <a:stretch>
            <a:fillRect/>
          </a:stretch>
        </p:blipFill>
        <p:spPr>
          <a:xfrm>
            <a:off x="729450" y="3947575"/>
            <a:ext cx="6013900" cy="293075"/>
          </a:xfrm>
          <a:prstGeom prst="rect">
            <a:avLst/>
          </a:prstGeom>
          <a:noFill/>
          <a:ln>
            <a:noFill/>
          </a:ln>
        </p:spPr>
      </p:pic>
      <p:sp>
        <p:nvSpPr>
          <p:cNvPr id="156" name="Google Shape;156;p27"/>
          <p:cNvSpPr txBox="1"/>
          <p:nvPr/>
        </p:nvSpPr>
        <p:spPr>
          <a:xfrm>
            <a:off x="4945675" y="1468075"/>
            <a:ext cx="24363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                Ethereum Chart</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727650" y="565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202729"/>
                </a:solidFill>
                <a:latin typeface="Proxima Nova"/>
                <a:ea typeface="Proxima Nova"/>
                <a:cs typeface="Proxima Nova"/>
                <a:sym typeface="Proxima Nova"/>
              </a:rPr>
              <a:t>Visual Correlation between Warren Buffett and SP500</a:t>
            </a:r>
            <a:endParaRPr sz="2200" b="1"/>
          </a:p>
        </p:txBody>
      </p:sp>
      <p:pic>
        <p:nvPicPr>
          <p:cNvPr id="162" name="Google Shape;162;p28"/>
          <p:cNvPicPr preferRelativeResize="0"/>
          <p:nvPr/>
        </p:nvPicPr>
        <p:blipFill>
          <a:blip r:embed="rId3">
            <a:alphaModFix/>
          </a:blip>
          <a:stretch>
            <a:fillRect/>
          </a:stretch>
        </p:blipFill>
        <p:spPr>
          <a:xfrm>
            <a:off x="727650" y="1449800"/>
            <a:ext cx="4002000" cy="2048625"/>
          </a:xfrm>
          <a:prstGeom prst="rect">
            <a:avLst/>
          </a:prstGeom>
          <a:noFill/>
          <a:ln>
            <a:noFill/>
          </a:ln>
        </p:spPr>
      </p:pic>
      <p:pic>
        <p:nvPicPr>
          <p:cNvPr id="163" name="Google Shape;163;p28"/>
          <p:cNvPicPr preferRelativeResize="0"/>
          <p:nvPr/>
        </p:nvPicPr>
        <p:blipFill>
          <a:blip r:embed="rId4">
            <a:alphaModFix/>
          </a:blip>
          <a:stretch>
            <a:fillRect/>
          </a:stretch>
        </p:blipFill>
        <p:spPr>
          <a:xfrm>
            <a:off x="4729650" y="1449800"/>
            <a:ext cx="4257675" cy="2121475"/>
          </a:xfrm>
          <a:prstGeom prst="rect">
            <a:avLst/>
          </a:prstGeom>
          <a:noFill/>
          <a:ln>
            <a:noFill/>
          </a:ln>
        </p:spPr>
      </p:pic>
      <p:pic>
        <p:nvPicPr>
          <p:cNvPr id="164" name="Google Shape;164;p28"/>
          <p:cNvPicPr preferRelativeResize="0"/>
          <p:nvPr/>
        </p:nvPicPr>
        <p:blipFill>
          <a:blip r:embed="rId5">
            <a:alphaModFix/>
          </a:blip>
          <a:stretch>
            <a:fillRect/>
          </a:stretch>
        </p:blipFill>
        <p:spPr>
          <a:xfrm>
            <a:off x="727650" y="3844000"/>
            <a:ext cx="5570500" cy="299950"/>
          </a:xfrm>
          <a:prstGeom prst="rect">
            <a:avLst/>
          </a:prstGeom>
          <a:noFill/>
          <a:ln>
            <a:noFill/>
          </a:ln>
        </p:spPr>
      </p:pic>
      <p:sp>
        <p:nvSpPr>
          <p:cNvPr id="165" name="Google Shape;165;p28"/>
          <p:cNvSpPr txBox="1"/>
          <p:nvPr/>
        </p:nvSpPr>
        <p:spPr>
          <a:xfrm>
            <a:off x="5716150" y="1384800"/>
            <a:ext cx="2145000" cy="19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                 SP500 Chart</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84700" y="585950"/>
            <a:ext cx="8927400" cy="6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Tesla’s Stock Movement</a:t>
            </a:r>
            <a:endParaRPr/>
          </a:p>
        </p:txBody>
      </p:sp>
      <p:sp>
        <p:nvSpPr>
          <p:cNvPr id="171" name="Google Shape;17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2" name="Google Shape;172;p29"/>
          <p:cNvPicPr preferRelativeResize="0"/>
          <p:nvPr/>
        </p:nvPicPr>
        <p:blipFill rotWithShape="1">
          <a:blip r:embed="rId3">
            <a:alphaModFix/>
          </a:blip>
          <a:srcRect l="19397" t="16521" r="39574" b="15626"/>
          <a:stretch/>
        </p:blipFill>
        <p:spPr>
          <a:xfrm>
            <a:off x="197825" y="1186850"/>
            <a:ext cx="3326424" cy="3839300"/>
          </a:xfrm>
          <a:prstGeom prst="rect">
            <a:avLst/>
          </a:prstGeom>
          <a:noFill/>
          <a:ln>
            <a:noFill/>
          </a:ln>
        </p:spPr>
      </p:pic>
      <p:pic>
        <p:nvPicPr>
          <p:cNvPr id="173" name="Google Shape;173;p29"/>
          <p:cNvPicPr preferRelativeResize="0"/>
          <p:nvPr/>
        </p:nvPicPr>
        <p:blipFill>
          <a:blip r:embed="rId4">
            <a:alphaModFix/>
          </a:blip>
          <a:stretch>
            <a:fillRect/>
          </a:stretch>
        </p:blipFill>
        <p:spPr>
          <a:xfrm>
            <a:off x="3524250" y="1216175"/>
            <a:ext cx="5377953" cy="3780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567800" y="642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Demonetization Effect on Indian Stock Market</a:t>
            </a:r>
            <a:endParaRPr/>
          </a:p>
        </p:txBody>
      </p:sp>
      <p:pic>
        <p:nvPicPr>
          <p:cNvPr id="179" name="Google Shape;179;p30"/>
          <p:cNvPicPr preferRelativeResize="0"/>
          <p:nvPr/>
        </p:nvPicPr>
        <p:blipFill>
          <a:blip r:embed="rId3">
            <a:alphaModFix/>
          </a:blip>
          <a:stretch>
            <a:fillRect/>
          </a:stretch>
        </p:blipFill>
        <p:spPr>
          <a:xfrm>
            <a:off x="3776800" y="1318650"/>
            <a:ext cx="5367199" cy="3802400"/>
          </a:xfrm>
          <a:prstGeom prst="rect">
            <a:avLst/>
          </a:prstGeom>
          <a:noFill/>
          <a:ln>
            <a:noFill/>
          </a:ln>
        </p:spPr>
      </p:pic>
      <p:pic>
        <p:nvPicPr>
          <p:cNvPr id="180" name="Google Shape;180;p30"/>
          <p:cNvPicPr preferRelativeResize="0"/>
          <p:nvPr/>
        </p:nvPicPr>
        <p:blipFill>
          <a:blip r:embed="rId4">
            <a:alphaModFix/>
          </a:blip>
          <a:stretch>
            <a:fillRect/>
          </a:stretch>
        </p:blipFill>
        <p:spPr>
          <a:xfrm>
            <a:off x="0" y="3363575"/>
            <a:ext cx="3701475" cy="1757475"/>
          </a:xfrm>
          <a:prstGeom prst="rect">
            <a:avLst/>
          </a:prstGeom>
          <a:noFill/>
          <a:ln>
            <a:noFill/>
          </a:ln>
        </p:spPr>
      </p:pic>
      <p:pic>
        <p:nvPicPr>
          <p:cNvPr id="181" name="Google Shape;181;p30"/>
          <p:cNvPicPr preferRelativeResize="0"/>
          <p:nvPr/>
        </p:nvPicPr>
        <p:blipFill>
          <a:blip r:embed="rId5">
            <a:alphaModFix/>
          </a:blip>
          <a:stretch>
            <a:fillRect/>
          </a:stretch>
        </p:blipFill>
        <p:spPr>
          <a:xfrm>
            <a:off x="0" y="1318650"/>
            <a:ext cx="3701475" cy="2044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729450" y="621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Prediction -Based on the best model</a:t>
            </a:r>
            <a:endParaRPr/>
          </a:p>
        </p:txBody>
      </p:sp>
      <p:sp>
        <p:nvSpPr>
          <p:cNvPr id="187" name="Google Shape;187;p31"/>
          <p:cNvSpPr txBox="1">
            <a:spLocks noGrp="1"/>
          </p:cNvSpPr>
          <p:nvPr>
            <p:ph type="body" idx="1"/>
          </p:nvPr>
        </p:nvSpPr>
        <p:spPr>
          <a:xfrm>
            <a:off x="549450" y="1238950"/>
            <a:ext cx="3561900" cy="315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000000"/>
              </a:solidFill>
              <a:latin typeface="Times New Roman"/>
              <a:ea typeface="Times New Roman"/>
              <a:cs typeface="Times New Roman"/>
              <a:sym typeface="Times New Roman"/>
            </a:endParaRPr>
          </a:p>
          <a:p>
            <a:pPr marL="457200" lvl="0" indent="-342900" algn="l" rtl="0">
              <a:spcBef>
                <a:spcPts val="160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 In our idea, when the return becomes very low with down direction, it is time for us to buy, and when return becomes very high with up direction, it is time for us to sell.</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AutoNum type="arabicPeriod"/>
            </a:pPr>
            <a:r>
              <a:rPr lang="en" sz="1800">
                <a:solidFill>
                  <a:srgbClr val="000000"/>
                </a:solidFill>
                <a:latin typeface="Times New Roman"/>
                <a:ea typeface="Times New Roman"/>
                <a:cs typeface="Times New Roman"/>
                <a:sym typeface="Times New Roman"/>
              </a:rPr>
              <a:t>  We pick the buy and sell boundary from the distribution of return that we gain from Lasso regression.</a:t>
            </a:r>
            <a:endParaRPr sz="18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sz="1800">
              <a:solidFill>
                <a:srgbClr val="000000"/>
              </a:solidFill>
              <a:latin typeface="Times New Roman"/>
              <a:ea typeface="Times New Roman"/>
              <a:cs typeface="Times New Roman"/>
              <a:sym typeface="Times New Roman"/>
            </a:endParaRPr>
          </a:p>
          <a:p>
            <a:pPr marL="0" lvl="0" indent="0" algn="l" rtl="0">
              <a:spcBef>
                <a:spcPts val="1600"/>
              </a:spcBef>
              <a:spcAft>
                <a:spcPts val="0"/>
              </a:spcAft>
              <a:buNone/>
            </a:pPr>
            <a:endParaRPr sz="11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188" name="Google Shape;188;p31"/>
          <p:cNvPicPr preferRelativeResize="0"/>
          <p:nvPr/>
        </p:nvPicPr>
        <p:blipFill>
          <a:blip r:embed="rId3">
            <a:alphaModFix/>
          </a:blip>
          <a:stretch>
            <a:fillRect/>
          </a:stretch>
        </p:blipFill>
        <p:spPr>
          <a:xfrm>
            <a:off x="3978300" y="1238950"/>
            <a:ext cx="5165699" cy="371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542025" y="600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p:txBody>
      </p:sp>
      <p:sp>
        <p:nvSpPr>
          <p:cNvPr id="62" name="Google Shape;62;p14"/>
          <p:cNvSpPr txBox="1">
            <a:spLocks noGrp="1"/>
          </p:cNvSpPr>
          <p:nvPr>
            <p:ph type="body" idx="1"/>
          </p:nvPr>
        </p:nvSpPr>
        <p:spPr>
          <a:xfrm>
            <a:off x="240500" y="1441200"/>
            <a:ext cx="58122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Predicting the direction of the stock market is a well-known problem of interest. Sentiment pulled from social media is a viable proxy for aggregate market sentiment </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In this project, we  processed  text data relevant to a public firm and attempt to explain that firm’s subsequent price movements </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We claim to find that aggregate sentiment towards a stock will aid in predicting subsequent returns </a:t>
            </a:r>
            <a:endParaRPr sz="1600">
              <a:solidFill>
                <a:srgbClr val="000000"/>
              </a:solidFill>
            </a:endParaRPr>
          </a:p>
          <a:p>
            <a:pPr marL="457200" lvl="0" indent="0" algn="l" rtl="0">
              <a:spcBef>
                <a:spcPts val="1000"/>
              </a:spcBef>
              <a:spcAft>
                <a:spcPts val="0"/>
              </a:spcAft>
              <a:buNone/>
            </a:pPr>
            <a:endParaRPr sz="1400" b="1">
              <a:solidFill>
                <a:srgbClr val="000000"/>
              </a:solidFill>
              <a:latin typeface="Times New Roman"/>
              <a:ea typeface="Times New Roman"/>
              <a:cs typeface="Times New Roman"/>
              <a:sym typeface="Times New Roman"/>
            </a:endParaRPr>
          </a:p>
          <a:p>
            <a:pPr marL="0" lvl="0" indent="0" algn="l" rtl="0">
              <a:spcBef>
                <a:spcPts val="1000"/>
              </a:spcBef>
              <a:spcAft>
                <a:spcPts val="0"/>
              </a:spcAft>
              <a:buNone/>
            </a:pPr>
            <a:endParaRPr b="1">
              <a:solidFill>
                <a:srgbClr val="000000"/>
              </a:solidFill>
            </a:endParaRPr>
          </a:p>
          <a:p>
            <a:pPr marL="0" lvl="0" indent="0" algn="l" rtl="0">
              <a:spcBef>
                <a:spcPts val="1000"/>
              </a:spcBef>
              <a:spcAft>
                <a:spcPts val="1600"/>
              </a:spcAft>
              <a:buNone/>
            </a:pPr>
            <a:endParaRPr/>
          </a:p>
        </p:txBody>
      </p:sp>
      <p:pic>
        <p:nvPicPr>
          <p:cNvPr id="63" name="Google Shape;63;p14"/>
          <p:cNvPicPr preferRelativeResize="0"/>
          <p:nvPr/>
        </p:nvPicPr>
        <p:blipFill>
          <a:blip r:embed="rId3">
            <a:alphaModFix/>
          </a:blip>
          <a:stretch>
            <a:fillRect/>
          </a:stretch>
        </p:blipFill>
        <p:spPr>
          <a:xfrm>
            <a:off x="6003400" y="1511299"/>
            <a:ext cx="3026050" cy="275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729450" y="6002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Elon Musk - Tweet on Tesla</a:t>
            </a:r>
            <a:endParaRPr/>
          </a:p>
        </p:txBody>
      </p:sp>
      <p:pic>
        <p:nvPicPr>
          <p:cNvPr id="194" name="Google Shape;194;p32"/>
          <p:cNvPicPr preferRelativeResize="0"/>
          <p:nvPr/>
        </p:nvPicPr>
        <p:blipFill>
          <a:blip r:embed="rId3">
            <a:alphaModFix/>
          </a:blip>
          <a:stretch>
            <a:fillRect/>
          </a:stretch>
        </p:blipFill>
        <p:spPr>
          <a:xfrm>
            <a:off x="729450" y="1445425"/>
            <a:ext cx="4473201" cy="1445900"/>
          </a:xfrm>
          <a:prstGeom prst="rect">
            <a:avLst/>
          </a:prstGeom>
          <a:noFill/>
          <a:ln>
            <a:noFill/>
          </a:ln>
        </p:spPr>
      </p:pic>
      <p:pic>
        <p:nvPicPr>
          <p:cNvPr id="195" name="Google Shape;195;p32"/>
          <p:cNvPicPr preferRelativeResize="0"/>
          <p:nvPr/>
        </p:nvPicPr>
        <p:blipFill>
          <a:blip r:embed="rId4">
            <a:alphaModFix/>
          </a:blip>
          <a:stretch>
            <a:fillRect/>
          </a:stretch>
        </p:blipFill>
        <p:spPr>
          <a:xfrm>
            <a:off x="5819725" y="1135425"/>
            <a:ext cx="2814750" cy="3733802"/>
          </a:xfrm>
          <a:prstGeom prst="rect">
            <a:avLst/>
          </a:prstGeom>
          <a:noFill/>
          <a:ln>
            <a:noFill/>
          </a:ln>
        </p:spPr>
      </p:pic>
      <p:sp>
        <p:nvSpPr>
          <p:cNvPr id="196" name="Google Shape;196;p32"/>
          <p:cNvSpPr txBox="1"/>
          <p:nvPr/>
        </p:nvSpPr>
        <p:spPr>
          <a:xfrm>
            <a:off x="853775" y="3165225"/>
            <a:ext cx="4695900" cy="11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August 7, 2018 (Open Price): 343.84</a:t>
            </a:r>
            <a:endParaRPr sz="1100"/>
          </a:p>
          <a:p>
            <a:pPr marL="0" lvl="0" indent="0" algn="l" rtl="0">
              <a:spcBef>
                <a:spcPts val="0"/>
              </a:spcBef>
              <a:spcAft>
                <a:spcPts val="0"/>
              </a:spcAft>
              <a:buNone/>
            </a:pPr>
            <a:r>
              <a:rPr lang="en" sz="1200">
                <a:latin typeface="Times New Roman"/>
                <a:ea typeface="Times New Roman"/>
                <a:cs typeface="Times New Roman"/>
                <a:sym typeface="Times New Roman"/>
              </a:rPr>
              <a:t>August 7, 2018 (Closing Price): 379.57</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en" sz="1200">
                <a:latin typeface="Times New Roman"/>
                <a:ea typeface="Times New Roman"/>
                <a:cs typeface="Times New Roman"/>
                <a:sym typeface="Times New Roman"/>
              </a:rPr>
              <a:t>10% increase in stock in just a single trading session.</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499350" y="349550"/>
            <a:ext cx="7516500" cy="91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 of Trade based on the strategy.</a:t>
            </a:r>
            <a:endParaRPr/>
          </a:p>
        </p:txBody>
      </p:sp>
      <p:sp>
        <p:nvSpPr>
          <p:cNvPr id="202" name="Google Shape;202;p33"/>
          <p:cNvSpPr txBox="1">
            <a:spLocks noGrp="1"/>
          </p:cNvSpPr>
          <p:nvPr>
            <p:ph type="body" idx="1"/>
          </p:nvPr>
        </p:nvSpPr>
        <p:spPr>
          <a:xfrm>
            <a:off x="635250" y="1269050"/>
            <a:ext cx="7873500" cy="28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00"/>
                </a:solidFill>
                <a:latin typeface="Arial"/>
                <a:ea typeface="Arial"/>
                <a:cs typeface="Arial"/>
                <a:sym typeface="Arial"/>
              </a:rPr>
              <a:t>From the performance result, we gain </a:t>
            </a:r>
            <a:r>
              <a:rPr lang="en" sz="1800" b="1">
                <a:solidFill>
                  <a:srgbClr val="000000"/>
                </a:solidFill>
                <a:latin typeface="Arial"/>
                <a:ea typeface="Arial"/>
                <a:cs typeface="Arial"/>
                <a:sym typeface="Arial"/>
              </a:rPr>
              <a:t>$195 profit</a:t>
            </a:r>
            <a:r>
              <a:rPr lang="en" sz="1800">
                <a:solidFill>
                  <a:srgbClr val="000000"/>
                </a:solidFill>
                <a:latin typeface="Arial"/>
                <a:ea typeface="Arial"/>
                <a:cs typeface="Arial"/>
                <a:sym typeface="Arial"/>
              </a:rPr>
              <a:t> with this strategy.</a:t>
            </a:r>
            <a:endParaRPr sz="1800">
              <a:solidFill>
                <a:srgbClr val="000000"/>
              </a:solidFill>
              <a:latin typeface="Arial"/>
              <a:ea typeface="Arial"/>
              <a:cs typeface="Arial"/>
              <a:sym typeface="Arial"/>
            </a:endParaRPr>
          </a:p>
          <a:p>
            <a:pPr marL="0" lvl="0" indent="0" algn="l" rtl="0">
              <a:spcBef>
                <a:spcPts val="1600"/>
              </a:spcBef>
              <a:spcAft>
                <a:spcPts val="1600"/>
              </a:spcAft>
              <a:buNone/>
            </a:pPr>
            <a:endParaRPr/>
          </a:p>
        </p:txBody>
      </p:sp>
      <p:pic>
        <p:nvPicPr>
          <p:cNvPr id="203" name="Google Shape;203;p33"/>
          <p:cNvPicPr preferRelativeResize="0"/>
          <p:nvPr/>
        </p:nvPicPr>
        <p:blipFill>
          <a:blip r:embed="rId3">
            <a:alphaModFix/>
          </a:blip>
          <a:stretch>
            <a:fillRect/>
          </a:stretch>
        </p:blipFill>
        <p:spPr>
          <a:xfrm>
            <a:off x="0" y="1791600"/>
            <a:ext cx="8891799" cy="3351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0" name="Google Shape;210;p34"/>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635725" y="6220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69" name="Google Shape;69;p15"/>
          <p:cNvSpPr txBox="1">
            <a:spLocks noGrp="1"/>
          </p:cNvSpPr>
          <p:nvPr>
            <p:ph type="body" idx="1"/>
          </p:nvPr>
        </p:nvSpPr>
        <p:spPr>
          <a:xfrm>
            <a:off x="450650" y="1364475"/>
            <a:ext cx="7688700" cy="2556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Feature Extraction</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Tokenization</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Lexicons </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Sentiment Analysis </a:t>
            </a:r>
            <a:endParaRPr sz="1800">
              <a:solidFill>
                <a:srgbClr val="000000"/>
              </a:solidFill>
              <a:latin typeface="Times New Roman"/>
              <a:ea typeface="Times New Roman"/>
              <a:cs typeface="Times New Roman"/>
              <a:sym typeface="Times New Roman"/>
            </a:endParaRPr>
          </a:p>
          <a:p>
            <a:pPr marL="457200" lvl="0" indent="-342900" algn="l" rtl="0">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Prediction of  Stocks by using various models and Financial Techniques.</a:t>
            </a:r>
            <a:endParaRPr sz="1800">
              <a:solidFill>
                <a:srgbClr val="000000"/>
              </a:solidFill>
              <a:latin typeface="Times New Roman"/>
              <a:ea typeface="Times New Roman"/>
              <a:cs typeface="Times New Roman"/>
              <a:sym typeface="Times New Roman"/>
            </a:endParaRPr>
          </a:p>
          <a:p>
            <a:pPr marL="457200" lvl="0" indent="0" algn="l" rtl="0">
              <a:spcBef>
                <a:spcPts val="1600"/>
              </a:spcBef>
              <a:spcAft>
                <a:spcPts val="1600"/>
              </a:spcAft>
              <a:buNone/>
            </a:pPr>
            <a:endParaRPr sz="1400"/>
          </a:p>
        </p:txBody>
      </p:sp>
      <p:pic>
        <p:nvPicPr>
          <p:cNvPr id="70" name="Google Shape;70;p15"/>
          <p:cNvPicPr preferRelativeResize="0"/>
          <p:nvPr/>
        </p:nvPicPr>
        <p:blipFill>
          <a:blip r:embed="rId3">
            <a:alphaModFix/>
          </a:blip>
          <a:stretch>
            <a:fillRect/>
          </a:stretch>
        </p:blipFill>
        <p:spPr>
          <a:xfrm>
            <a:off x="4185064" y="622075"/>
            <a:ext cx="3860310" cy="2049300"/>
          </a:xfrm>
          <a:prstGeom prst="rect">
            <a:avLst/>
          </a:prstGeom>
          <a:noFill/>
          <a:ln>
            <a:noFill/>
          </a:ln>
        </p:spPr>
      </p:pic>
      <p:pic>
        <p:nvPicPr>
          <p:cNvPr id="71" name="Google Shape;71;p15"/>
          <p:cNvPicPr preferRelativeResize="0"/>
          <p:nvPr/>
        </p:nvPicPr>
        <p:blipFill>
          <a:blip r:embed="rId4">
            <a:alphaModFix/>
          </a:blip>
          <a:stretch>
            <a:fillRect/>
          </a:stretch>
        </p:blipFill>
        <p:spPr>
          <a:xfrm>
            <a:off x="0" y="3474700"/>
            <a:ext cx="9144000" cy="156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sources</a:t>
            </a:r>
            <a:endParaRPr/>
          </a:p>
          <a:p>
            <a:pPr marL="0" lvl="0" indent="0" algn="l" rtl="0">
              <a:spcBef>
                <a:spcPts val="0"/>
              </a:spcBef>
              <a:spcAft>
                <a:spcPts val="0"/>
              </a:spcAft>
              <a:buNone/>
            </a:pPr>
            <a:endParaRPr/>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Bloomberg - news articles</a:t>
            </a:r>
            <a:endParaRPr sz="1600">
              <a:solidFill>
                <a:srgbClr val="000000"/>
              </a:solidFill>
            </a:endParaRPr>
          </a:p>
          <a:p>
            <a:pPr marL="457200" lvl="0" indent="0" algn="l" rtl="0">
              <a:spcBef>
                <a:spcPts val="1600"/>
              </a:spcBef>
              <a:spcAft>
                <a:spcPts val="0"/>
              </a:spcAft>
              <a:buNone/>
            </a:pPr>
            <a:endParaRPr sz="1600">
              <a:solidFill>
                <a:srgbClr val="000000"/>
              </a:solidFill>
            </a:endParaRPr>
          </a:p>
          <a:p>
            <a:pPr marL="457200" lvl="0" indent="-330200" algn="l" rtl="0">
              <a:spcBef>
                <a:spcPts val="1600"/>
              </a:spcBef>
              <a:spcAft>
                <a:spcPts val="0"/>
              </a:spcAft>
              <a:buClr>
                <a:srgbClr val="000000"/>
              </a:buClr>
              <a:buSzPts val="1600"/>
              <a:buChar char="●"/>
            </a:pPr>
            <a:r>
              <a:rPr lang="en" sz="1600">
                <a:solidFill>
                  <a:srgbClr val="000000"/>
                </a:solidFill>
              </a:rPr>
              <a:t>WRDS, Alpha Vantage,Quantmod, Bloomberg  or Yahoo Finance- for stock returns and other financial data</a:t>
            </a:r>
            <a:endParaRPr sz="1600">
              <a:solidFill>
                <a:srgbClr val="000000"/>
              </a:solidFill>
            </a:endParaRPr>
          </a:p>
          <a:p>
            <a:pPr marL="457200" lvl="0" indent="0" algn="l" rtl="0">
              <a:spcBef>
                <a:spcPts val="1600"/>
              </a:spcBef>
              <a:spcAft>
                <a:spcPts val="0"/>
              </a:spcAft>
              <a:buNone/>
            </a:pPr>
            <a:endParaRPr sz="1600">
              <a:solidFill>
                <a:srgbClr val="000000"/>
              </a:solidFill>
            </a:endParaRPr>
          </a:p>
          <a:p>
            <a:pPr marL="457200" lvl="0" indent="-330200" algn="l" rtl="0">
              <a:spcBef>
                <a:spcPts val="1600"/>
              </a:spcBef>
              <a:spcAft>
                <a:spcPts val="0"/>
              </a:spcAft>
              <a:buClr>
                <a:srgbClr val="000000"/>
              </a:buClr>
              <a:buSzPts val="1600"/>
              <a:buChar char="●"/>
            </a:pPr>
            <a:r>
              <a:rPr lang="en" sz="1600">
                <a:solidFill>
                  <a:srgbClr val="000000"/>
                </a:solidFill>
              </a:rPr>
              <a:t>Twitter API - for tweets</a:t>
            </a:r>
            <a:endParaRPr sz="1600">
              <a:solidFill>
                <a:srgbClr val="000000"/>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8" name="Google Shape;78;p16"/>
          <p:cNvPicPr preferRelativeResize="0"/>
          <p:nvPr/>
        </p:nvPicPr>
        <p:blipFill>
          <a:blip r:embed="rId3">
            <a:alphaModFix/>
          </a:blip>
          <a:stretch>
            <a:fillRect/>
          </a:stretch>
        </p:blipFill>
        <p:spPr>
          <a:xfrm>
            <a:off x="5314800" y="445025"/>
            <a:ext cx="2949024" cy="1658826"/>
          </a:xfrm>
          <a:prstGeom prst="rect">
            <a:avLst/>
          </a:prstGeom>
          <a:noFill/>
          <a:ln>
            <a:noFill/>
          </a:ln>
        </p:spPr>
      </p:pic>
      <p:pic>
        <p:nvPicPr>
          <p:cNvPr id="79" name="Google Shape;79;p16"/>
          <p:cNvPicPr preferRelativeResize="0"/>
          <p:nvPr/>
        </p:nvPicPr>
        <p:blipFill>
          <a:blip r:embed="rId4">
            <a:alphaModFix/>
          </a:blip>
          <a:stretch>
            <a:fillRect/>
          </a:stretch>
        </p:blipFill>
        <p:spPr>
          <a:xfrm>
            <a:off x="5355800" y="2863650"/>
            <a:ext cx="2867025" cy="159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Decisions</a:t>
            </a:r>
            <a:endParaRPr/>
          </a:p>
        </p:txBody>
      </p:sp>
      <p:sp>
        <p:nvSpPr>
          <p:cNvPr id="85" name="Google Shape;8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Candlestick charts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Indexing chart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Superimposed line chart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Bar Charts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Sentiment word cloud</a:t>
            </a:r>
            <a:endParaRPr/>
          </a:p>
        </p:txBody>
      </p:sp>
      <p:pic>
        <p:nvPicPr>
          <p:cNvPr id="86" name="Google Shape;86;p17"/>
          <p:cNvPicPr preferRelativeResize="0"/>
          <p:nvPr/>
        </p:nvPicPr>
        <p:blipFill>
          <a:blip r:embed="rId3">
            <a:alphaModFix/>
          </a:blip>
          <a:stretch>
            <a:fillRect/>
          </a:stretch>
        </p:blipFill>
        <p:spPr>
          <a:xfrm>
            <a:off x="3629525" y="1017725"/>
            <a:ext cx="5514475" cy="339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666975" y="6210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Questions </a:t>
            </a:r>
            <a:endParaRPr/>
          </a:p>
        </p:txBody>
      </p:sp>
      <p:sp>
        <p:nvSpPr>
          <p:cNvPr id="92" name="Google Shape;92;p18"/>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What is the relationship between mentions of a company and price movement of that company's stock?</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What is the relationship between aggregate sentiment for a company and the price movement of that company's stock?</a:t>
            </a:r>
            <a:endParaRPr sz="1600">
              <a:solidFill>
                <a:srgbClr val="000000"/>
              </a:solidFill>
            </a:endParaRPr>
          </a:p>
          <a:p>
            <a:pPr marL="457200" lvl="0" indent="-330200" algn="l" rtl="0">
              <a:spcBef>
                <a:spcPts val="1000"/>
              </a:spcBef>
              <a:spcAft>
                <a:spcPts val="0"/>
              </a:spcAft>
              <a:buClr>
                <a:srgbClr val="000000"/>
              </a:buClr>
              <a:buSzPts val="1600"/>
              <a:buChar char="●"/>
            </a:pPr>
            <a:r>
              <a:rPr lang="en" sz="1600">
                <a:solidFill>
                  <a:srgbClr val="000000"/>
                </a:solidFill>
              </a:rPr>
              <a:t>Is there a causative relationship between stock price movements and mentions/sentiment relating to a company? Which way does this relationship lead?</a:t>
            </a:r>
            <a:endParaRPr sz="1600">
              <a:solidFill>
                <a:srgbClr val="000000"/>
              </a:solidFill>
            </a:endParaRPr>
          </a:p>
          <a:p>
            <a:pPr marL="457200" lvl="0" indent="-330200" algn="l" rtl="0">
              <a:spcBef>
                <a:spcPts val="1000"/>
              </a:spcBef>
              <a:spcAft>
                <a:spcPts val="1000"/>
              </a:spcAft>
              <a:buClr>
                <a:srgbClr val="000000"/>
              </a:buClr>
              <a:buSzPts val="1600"/>
              <a:buChar char="●"/>
            </a:pPr>
            <a:r>
              <a:rPr lang="en" sz="1600">
                <a:solidFill>
                  <a:srgbClr val="000000"/>
                </a:solidFill>
              </a:rPr>
              <a:t>What is the best statistical model to predict the price of the stock based on the sentiment analysis?</a:t>
            </a:r>
            <a:endParaRPr sz="16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673400" y="534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Getting the data</a:t>
            </a:r>
            <a:endParaRPr/>
          </a:p>
        </p:txBody>
      </p:sp>
      <p:sp>
        <p:nvSpPr>
          <p:cNvPr id="98" name="Google Shape;98;p19"/>
          <p:cNvSpPr txBox="1">
            <a:spLocks noGrp="1"/>
          </p:cNvSpPr>
          <p:nvPr>
            <p:ph type="body" idx="1"/>
          </p:nvPr>
        </p:nvSpPr>
        <p:spPr>
          <a:xfrm>
            <a:off x="727650" y="1356025"/>
            <a:ext cx="7688700" cy="3354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The script had several other additions such as the actual extraction of tweets.</a:t>
            </a:r>
            <a:endParaRPr sz="1400"/>
          </a:p>
          <a:p>
            <a:pPr marL="457200" lvl="0" indent="-317500" algn="l" rtl="0">
              <a:spcBef>
                <a:spcPts val="0"/>
              </a:spcBef>
              <a:spcAft>
                <a:spcPts val="0"/>
              </a:spcAft>
              <a:buSzPts val="1400"/>
              <a:buChar char="●"/>
            </a:pPr>
            <a:r>
              <a:rPr lang="en" sz="1400" u="sng"/>
              <a:t>The challenge - </a:t>
            </a:r>
            <a:r>
              <a:rPr lang="en" sz="1400"/>
              <a:t>To understand which event triggered the stock prices , it was necessary to understand which tweet was tweeted during what phase or as a result of which event.</a:t>
            </a:r>
            <a:endParaRPr sz="1400"/>
          </a:p>
          <a:p>
            <a:pPr marL="457200" lvl="0" indent="-317500" algn="l" rtl="0">
              <a:spcBef>
                <a:spcPts val="0"/>
              </a:spcBef>
              <a:spcAft>
                <a:spcPts val="0"/>
              </a:spcAft>
              <a:buSzPts val="1400"/>
              <a:buChar char="●"/>
            </a:pPr>
            <a:r>
              <a:rPr lang="en" sz="1400"/>
              <a:t>Ex. Prime minister of India during elections :</a:t>
            </a:r>
            <a:endParaRPr sz="1400"/>
          </a:p>
        </p:txBody>
      </p:sp>
      <p:pic>
        <p:nvPicPr>
          <p:cNvPr id="99" name="Google Shape;99;p19"/>
          <p:cNvPicPr preferRelativeResize="0"/>
          <p:nvPr/>
        </p:nvPicPr>
        <p:blipFill>
          <a:blip r:embed="rId3">
            <a:alphaModFix/>
          </a:blip>
          <a:stretch>
            <a:fillRect/>
          </a:stretch>
        </p:blipFill>
        <p:spPr>
          <a:xfrm>
            <a:off x="1098850" y="2422075"/>
            <a:ext cx="6318623" cy="2592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384425" y="2824800"/>
            <a:ext cx="3141725" cy="1890750"/>
          </a:xfrm>
          <a:prstGeom prst="rect">
            <a:avLst/>
          </a:prstGeom>
          <a:noFill/>
          <a:ln>
            <a:noFill/>
          </a:ln>
        </p:spPr>
      </p:pic>
      <p:pic>
        <p:nvPicPr>
          <p:cNvPr id="105" name="Google Shape;105;p20"/>
          <p:cNvPicPr preferRelativeResize="0"/>
          <p:nvPr/>
        </p:nvPicPr>
        <p:blipFill>
          <a:blip r:embed="rId4">
            <a:alphaModFix/>
          </a:blip>
          <a:stretch>
            <a:fillRect/>
          </a:stretch>
        </p:blipFill>
        <p:spPr>
          <a:xfrm>
            <a:off x="3945600" y="1653125"/>
            <a:ext cx="4896700" cy="3356776"/>
          </a:xfrm>
          <a:prstGeom prst="rect">
            <a:avLst/>
          </a:prstGeom>
          <a:noFill/>
          <a:ln>
            <a:noFill/>
          </a:ln>
        </p:spPr>
      </p:pic>
      <p:pic>
        <p:nvPicPr>
          <p:cNvPr id="106" name="Google Shape;106;p20"/>
          <p:cNvPicPr preferRelativeResize="0"/>
          <p:nvPr/>
        </p:nvPicPr>
        <p:blipFill>
          <a:blip r:embed="rId5">
            <a:alphaModFix/>
          </a:blip>
          <a:stretch>
            <a:fillRect/>
          </a:stretch>
        </p:blipFill>
        <p:spPr>
          <a:xfrm>
            <a:off x="476100" y="1470975"/>
            <a:ext cx="8366201" cy="1000575"/>
          </a:xfrm>
          <a:prstGeom prst="rect">
            <a:avLst/>
          </a:prstGeom>
          <a:noFill/>
          <a:ln>
            <a:noFill/>
          </a:ln>
        </p:spPr>
      </p:pic>
      <p:sp>
        <p:nvSpPr>
          <p:cNvPr id="107" name="Google Shape;107;p20"/>
          <p:cNvSpPr txBox="1"/>
          <p:nvPr/>
        </p:nvSpPr>
        <p:spPr>
          <a:xfrm>
            <a:off x="0" y="467600"/>
            <a:ext cx="8667000" cy="65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a:solidFill>
                  <a:schemeClr val="dk2"/>
                </a:solidFill>
                <a:latin typeface="Raleway"/>
                <a:ea typeface="Raleway"/>
                <a:cs typeface="Raleway"/>
                <a:sym typeface="Raleway"/>
              </a:rPr>
              <a:t>Examples of Sentiments which affects stock prices</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1"/>
          <p:cNvPicPr preferRelativeResize="0"/>
          <p:nvPr/>
        </p:nvPicPr>
        <p:blipFill>
          <a:blip r:embed="rId3">
            <a:alphaModFix/>
          </a:blip>
          <a:stretch>
            <a:fillRect/>
          </a:stretch>
        </p:blipFill>
        <p:spPr>
          <a:xfrm>
            <a:off x="519775" y="2081765"/>
            <a:ext cx="3884050" cy="2194225"/>
          </a:xfrm>
          <a:prstGeom prst="rect">
            <a:avLst/>
          </a:prstGeom>
          <a:noFill/>
          <a:ln>
            <a:noFill/>
          </a:ln>
        </p:spPr>
      </p:pic>
      <p:pic>
        <p:nvPicPr>
          <p:cNvPr id="113" name="Google Shape;113;p21"/>
          <p:cNvPicPr preferRelativeResize="0"/>
          <p:nvPr/>
        </p:nvPicPr>
        <p:blipFill>
          <a:blip r:embed="rId4">
            <a:alphaModFix/>
          </a:blip>
          <a:stretch>
            <a:fillRect/>
          </a:stretch>
        </p:blipFill>
        <p:spPr>
          <a:xfrm>
            <a:off x="519775" y="832351"/>
            <a:ext cx="6203425" cy="686700"/>
          </a:xfrm>
          <a:prstGeom prst="rect">
            <a:avLst/>
          </a:prstGeom>
          <a:noFill/>
          <a:ln>
            <a:noFill/>
          </a:ln>
        </p:spPr>
      </p:pic>
      <p:pic>
        <p:nvPicPr>
          <p:cNvPr id="114" name="Google Shape;114;p21"/>
          <p:cNvPicPr preferRelativeResize="0"/>
          <p:nvPr/>
        </p:nvPicPr>
        <p:blipFill>
          <a:blip r:embed="rId5">
            <a:alphaModFix/>
          </a:blip>
          <a:stretch>
            <a:fillRect/>
          </a:stretch>
        </p:blipFill>
        <p:spPr>
          <a:xfrm>
            <a:off x="4572000" y="1519051"/>
            <a:ext cx="4254117" cy="331964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570</Words>
  <Application>Microsoft Macintosh PowerPoint</Application>
  <PresentationFormat>On-screen Show (16:9)</PresentationFormat>
  <Paragraphs>71</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Times New Roman</vt:lpstr>
      <vt:lpstr>Lato</vt:lpstr>
      <vt:lpstr>Arial</vt:lpstr>
      <vt:lpstr>Raleway</vt:lpstr>
      <vt:lpstr>Proxima Nova</vt:lpstr>
      <vt:lpstr>Simple Light</vt:lpstr>
      <vt:lpstr>DATA VISUALIZATION PROJECT</vt:lpstr>
      <vt:lpstr>Problem Statement</vt:lpstr>
      <vt:lpstr>Overview</vt:lpstr>
      <vt:lpstr>Data sources </vt:lpstr>
      <vt:lpstr>Design Decisions</vt:lpstr>
      <vt:lpstr>Research Questions </vt:lpstr>
      <vt:lpstr>Getting the data</vt:lpstr>
      <vt:lpstr>PowerPoint Presentation</vt:lpstr>
      <vt:lpstr>PowerPoint Presentation</vt:lpstr>
      <vt:lpstr>Citro calls ROKU “Uninvestible”</vt:lpstr>
      <vt:lpstr>Elon Musk tweets</vt:lpstr>
      <vt:lpstr>Warren Buffett tagging</vt:lpstr>
      <vt:lpstr>Scores of tagged results for a company</vt:lpstr>
      <vt:lpstr>List of most important topics talked about</vt:lpstr>
      <vt:lpstr>PowerPoint Presentation</vt:lpstr>
      <vt:lpstr>Visual Correlation between Warren Buffett and SP500</vt:lpstr>
      <vt:lpstr>Tesla’s Stock Movement</vt:lpstr>
      <vt:lpstr>Demonetization Effect on Indian Stock Market</vt:lpstr>
      <vt:lpstr>Prediction -Based on the best model</vt:lpstr>
      <vt:lpstr>Elon Musk - Tweet on Tesla</vt:lpstr>
      <vt:lpstr>Result of Trade based on the strategy.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PROJECT</dc:title>
  <cp:lastModifiedBy>Pranav S Prajapati</cp:lastModifiedBy>
  <cp:revision>1</cp:revision>
  <dcterms:modified xsi:type="dcterms:W3CDTF">2019-05-04T19:54:12Z</dcterms:modified>
</cp:coreProperties>
</file>